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handoutMasterIdLst>
    <p:handoutMasterId r:id="rId21"/>
  </p:handoutMasterIdLst>
  <p:sldIdLst>
    <p:sldId id="256" r:id="rId2"/>
    <p:sldId id="257" r:id="rId3"/>
    <p:sldId id="283" r:id="rId4"/>
    <p:sldId id="258" r:id="rId5"/>
    <p:sldId id="259" r:id="rId6"/>
    <p:sldId id="262" r:id="rId7"/>
    <p:sldId id="290" r:id="rId8"/>
    <p:sldId id="263" r:id="rId9"/>
    <p:sldId id="265" r:id="rId10"/>
    <p:sldId id="267" r:id="rId11"/>
    <p:sldId id="269" r:id="rId12"/>
    <p:sldId id="273" r:id="rId13"/>
    <p:sldId id="275" r:id="rId14"/>
    <p:sldId id="276" r:id="rId15"/>
    <p:sldId id="287" r:id="rId16"/>
    <p:sldId id="288" r:id="rId17"/>
    <p:sldId id="291" r:id="rId18"/>
    <p:sldId id="292" r:id="rId19"/>
    <p:sldId id="282" r:id="rId20"/>
  </p:sldIdLst>
  <p:sldSz cx="12192000" cy="6858000"/>
  <p:notesSz cx="6858000" cy="9947275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ējs stils 2 - izcēlum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Vidējs stils 3 - izcēlums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Dizaina stils 1 - izcēlum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Microsoft_Excel_Worksheet9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93758824"/>
        <c:axId val="1093760464"/>
      </c:barChart>
      <c:catAx>
        <c:axId val="10937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lv-LV"/>
          </a:p>
        </c:txPr>
        <c:crossAx val="1093760464"/>
        <c:crosses val="autoZero"/>
        <c:auto val="1"/>
        <c:lblAlgn val="ctr"/>
        <c:lblOffset val="100"/>
        <c:noMultiLvlLbl val="0"/>
      </c:catAx>
      <c:valAx>
        <c:axId val="10937604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937588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latin typeface="Arial Black" panose="020B0A04020102020204" pitchFamily="34" charset="0"/>
        </a:defRPr>
      </a:pPr>
      <a:endParaRPr lang="lv-LV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8591908770024421E-2"/>
          <c:y val="6.9904059941161917E-2"/>
          <c:w val="0.83871175418006505"/>
          <c:h val="0.81895784554136242"/>
        </c:manualLayout>
      </c:layout>
      <c:pie3DChart>
        <c:varyColors val="1"/>
        <c:ser>
          <c:idx val="0"/>
          <c:order val="0"/>
          <c:explosion val="27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1F05-4B31-B410-647A553C3CD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1F05-4B31-B410-647A553C3CD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1F05-4B31-B410-647A553C3CD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1F05-4B31-B410-647A553C3CD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1F05-4B31-B410-647A553C3CD0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B-1F05-4B31-B410-647A553C3CD0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D-1F05-4B31-B410-647A553C3CD0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F-1F05-4B31-B410-647A553C3CD0}"/>
              </c:ext>
            </c:extLst>
          </c:dPt>
          <c:dLbls>
            <c:dLbl>
              <c:idx val="0"/>
              <c:layout>
                <c:manualLayout>
                  <c:x val="6.2640294920788459E-2"/>
                  <c:y val="4.58807109543308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F05-4B31-B410-647A553C3CD0}"/>
                </c:ext>
              </c:extLst>
            </c:dLbl>
            <c:dLbl>
              <c:idx val="1"/>
              <c:layout>
                <c:manualLayout>
                  <c:x val="6.691054759939874E-2"/>
                  <c:y val="0.1720528667817631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41310551960594"/>
                      <c:h val="0.1763986893289815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F05-4B31-B410-647A553C3CD0}"/>
                </c:ext>
              </c:extLst>
            </c:dLbl>
            <c:dLbl>
              <c:idx val="2"/>
              <c:layout>
                <c:manualLayout>
                  <c:x val="-1.6858042802343716E-16"/>
                  <c:y val="6.485084306095979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8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C5D256F-B4CA-4791-8BB4-AC5289F58915}" type="CATEGORYNAME">
                      <a:rPr lang="lv-LV" sz="180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[KATEGORIJAS NOSAUKUMS]</a:t>
                    </a:fld>
                    <a:r>
                      <a:rPr lang="lv-LV" sz="1800" baseline="0">
                        <a:solidFill>
                          <a:schemeClr val="tx1"/>
                        </a:solidFill>
                      </a:rPr>
                      <a:t>; </a:t>
                    </a:r>
                    <a:fld id="{627AD0EA-A8ED-4F7C-8DE1-258900B1E493}" type="VALUE">
                      <a:rPr lang="lv-LV" sz="1800" baseline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[VĒRTĪBA]</a:t>
                    </a:fld>
                    <a:r>
                      <a:rPr lang="lv-LV" sz="1800" baseline="0">
                        <a:solidFill>
                          <a:schemeClr val="tx1"/>
                        </a:solidFill>
                      </a:rPr>
                      <a:t>; </a:t>
                    </a:r>
                    <a:fld id="{EDBEB00D-02B9-4D7B-A78C-188E35F56EC4}" type="PERCENTAGE">
                      <a:rPr lang="lv-LV" sz="1800" baseline="0">
                        <a:solidFill>
                          <a:schemeClr val="tx1"/>
                        </a:solidFill>
                      </a:rPr>
                      <a:pPr>
                        <a:defRPr sz="1800">
                          <a:solidFill>
                            <a:schemeClr val="tx1"/>
                          </a:solidFill>
                        </a:defRPr>
                      </a:pPr>
                      <a:t>[PROCENTUĀLĀ VĒRTĪBA]</a:t>
                    </a:fld>
                    <a:endParaRPr lang="lv-LV" sz="1800" baseline="0">
                      <a:solidFill>
                        <a:schemeClr val="tx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F05-4B31-B410-647A553C3CD0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1F05-4B31-B410-647A553C3CD0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9-1F05-4B31-B410-647A553C3CD0}"/>
                </c:ext>
              </c:extLst>
            </c:dLbl>
            <c:dLbl>
              <c:idx val="5"/>
              <c:layout>
                <c:manualLayout>
                  <c:x val="-2.1902643361604104E-2"/>
                  <c:y val="9.836171669517827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F05-4B31-B410-647A553C3CD0}"/>
                </c:ext>
              </c:extLst>
            </c:dLbl>
            <c:dLbl>
              <c:idx val="6"/>
              <c:layout>
                <c:manualLayout>
                  <c:x val="-0.15495230848826616"/>
                  <c:y val="9.80731475836159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9963169006048157"/>
                      <c:h val="0.111506851455805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F05-4B31-B410-647A553C3CD0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794107087646823"/>
                      <c:h val="0.1276738271268776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F-1F05-4B31-B410-647A553C3C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'izd sal'!$A$3:$A$10</c:f>
              <c:strCache>
                <c:ptCount val="8"/>
                <c:pt idx="0">
                  <c:v>Vispārējie vadības dienesti</c:v>
                </c:pt>
                <c:pt idx="1">
                  <c:v>Ekonomiskā darbība</c:v>
                </c:pt>
                <c:pt idx="2">
                  <c:v>Teritoriju un mājokļu apsaimniekošana</c:v>
                </c:pt>
                <c:pt idx="3">
                  <c:v>Veselība</c:v>
                </c:pt>
                <c:pt idx="4">
                  <c:v>Atpūta,kultūra</c:v>
                </c:pt>
                <c:pt idx="5">
                  <c:v>Izglītība</c:v>
                </c:pt>
                <c:pt idx="6">
                  <c:v>Aizņēmumu atmaksa</c:v>
                </c:pt>
                <c:pt idx="7">
                  <c:v>Sociālā aizsardzība</c:v>
                </c:pt>
              </c:strCache>
            </c:strRef>
          </c:cat>
          <c:val>
            <c:numRef>
              <c:f>'izd sal'!$B$3:$B$10</c:f>
              <c:numCache>
                <c:formatCode>General</c:formatCode>
                <c:ptCount val="8"/>
                <c:pt idx="0">
                  <c:v>110206</c:v>
                </c:pt>
                <c:pt idx="1">
                  <c:v>252456</c:v>
                </c:pt>
                <c:pt idx="2">
                  <c:v>471530</c:v>
                </c:pt>
                <c:pt idx="3">
                  <c:v>34729</c:v>
                </c:pt>
                <c:pt idx="4">
                  <c:v>574415</c:v>
                </c:pt>
                <c:pt idx="5">
                  <c:v>544104</c:v>
                </c:pt>
                <c:pt idx="6">
                  <c:v>35673</c:v>
                </c:pt>
                <c:pt idx="7">
                  <c:v>11403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F05-4B31-B410-647A553C3CD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6778552123304264E-2"/>
          <c:y val="0.15296057197822746"/>
          <c:w val="0.93851961720937138"/>
          <c:h val="0.67456122587293477"/>
        </c:manualLayout>
      </c:layout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93758824"/>
        <c:axId val="1093760464"/>
      </c:barChart>
      <c:catAx>
        <c:axId val="1093758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lv-LV"/>
          </a:p>
        </c:txPr>
        <c:crossAx val="1093760464"/>
        <c:crosses val="autoZero"/>
        <c:auto val="1"/>
        <c:lblAlgn val="ctr"/>
        <c:lblOffset val="100"/>
        <c:noMultiLvlLbl val="0"/>
      </c:catAx>
      <c:valAx>
        <c:axId val="10937604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9375882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latin typeface="Arial Black" panose="020B0A04020102020204" pitchFamily="34" charset="0"/>
        </a:defRPr>
      </a:pPr>
      <a:endParaRPr lang="lv-LV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iedz!$A$2:$B$2</c:f>
              <c:numCache>
                <c:formatCode>m/d/yyyy</c:formatCode>
                <c:ptCount val="2"/>
                <c:pt idx="0">
                  <c:v>44197</c:v>
                </c:pt>
                <c:pt idx="1">
                  <c:v>44562</c:v>
                </c:pt>
              </c:numCache>
            </c:numRef>
          </c:cat>
          <c:val>
            <c:numRef>
              <c:f>iedz!$A$3:$B$3</c:f>
              <c:numCache>
                <c:formatCode>General</c:formatCode>
                <c:ptCount val="2"/>
                <c:pt idx="0">
                  <c:v>2456</c:v>
                </c:pt>
                <c:pt idx="1">
                  <c:v>2412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4C-45F4-BD60-927D11412DF7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1093758824"/>
        <c:axId val="1093760464"/>
      </c:barChart>
      <c:dateAx>
        <c:axId val="1093758824"/>
        <c:scaling>
          <c:orientation val="minMax"/>
        </c:scaling>
        <c:delete val="0"/>
        <c:axPos val="b"/>
        <c:numFmt formatCode="m/d/yyyy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lv-LV"/>
          </a:p>
        </c:txPr>
        <c:crossAx val="1093760464"/>
        <c:crosses val="autoZero"/>
        <c:auto val="1"/>
        <c:lblOffset val="100"/>
        <c:baseTimeUnit val="years"/>
      </c:dateAx>
      <c:valAx>
        <c:axId val="1093760464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093758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600">
          <a:latin typeface="Arial Black" panose="020B0A04020102020204" pitchFamily="34" charset="0"/>
        </a:defRPr>
      </a:pPr>
      <a:endParaRPr lang="lv-LV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iedz!$A$9:$B$9</c:f>
              <c:strCache>
                <c:ptCount val="2"/>
                <c:pt idx="0">
                  <c:v>gada sākumā</c:v>
                </c:pt>
                <c:pt idx="1">
                  <c:v>gada beigās</c:v>
                </c:pt>
              </c:strCache>
            </c:strRef>
          </c:cat>
          <c:val>
            <c:numRef>
              <c:f>iedz!$A$10:$B$10</c:f>
              <c:numCache>
                <c:formatCode>General</c:formatCode>
                <c:ptCount val="2"/>
                <c:pt idx="0">
                  <c:v>343</c:v>
                </c:pt>
                <c:pt idx="1">
                  <c:v>339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4-41E2-B3D0-11C2A2A9F4B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512120680"/>
        <c:axId val="512121992"/>
      </c:barChart>
      <c:catAx>
        <c:axId val="5121206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512121992"/>
        <c:crosses val="autoZero"/>
        <c:auto val="1"/>
        <c:lblAlgn val="ctr"/>
        <c:lblOffset val="100"/>
        <c:noMultiLvlLbl val="0"/>
      </c:catAx>
      <c:valAx>
        <c:axId val="51212199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121206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97528344"/>
        <c:axId val="897529000"/>
      </c:barChart>
      <c:catAx>
        <c:axId val="89752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lv-LV"/>
          </a:p>
        </c:txPr>
        <c:crossAx val="897529000"/>
        <c:crosses val="autoZero"/>
        <c:auto val="1"/>
        <c:lblAlgn val="ctr"/>
        <c:lblOffset val="100"/>
        <c:noMultiLvlLbl val="0"/>
      </c:catAx>
      <c:valAx>
        <c:axId val="8975290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7528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Arial Black" panose="020B0A04020102020204" pitchFamily="34" charset="0"/>
        </a:defRPr>
      </a:pPr>
      <a:endParaRPr lang="lv-LV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3200" b="0" i="0" u="none" strike="noStrike" kern="1200" baseline="0">
                    <a:solidFill>
                      <a:schemeClr val="lt1"/>
                    </a:solidFill>
                    <a:latin typeface="Arial Black" panose="020B0A04020102020204" pitchFamily="34" charset="0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'ien pla'!$A$5:$B$5</c:f>
              <c:strCache>
                <c:ptCount val="2"/>
                <c:pt idx="0">
                  <c:v>Plāns </c:v>
                </c:pt>
                <c:pt idx="1">
                  <c:v>Fakts</c:v>
                </c:pt>
              </c:strCache>
            </c:strRef>
          </c:cat>
          <c:val>
            <c:numRef>
              <c:f>'ien pla'!$A$6:$B$6</c:f>
              <c:numCache>
                <c:formatCode>General</c:formatCode>
                <c:ptCount val="2"/>
                <c:pt idx="0">
                  <c:v>1616772</c:v>
                </c:pt>
                <c:pt idx="1">
                  <c:v>1538350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67-40A8-9CF3-A85736692DB2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897528344"/>
        <c:axId val="897529000"/>
      </c:barChart>
      <c:catAx>
        <c:axId val="897528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6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lv-LV"/>
          </a:p>
        </c:txPr>
        <c:crossAx val="897529000"/>
        <c:crosses val="autoZero"/>
        <c:auto val="1"/>
        <c:lblAlgn val="ctr"/>
        <c:lblOffset val="100"/>
        <c:noMultiLvlLbl val="0"/>
      </c:catAx>
      <c:valAx>
        <c:axId val="897529000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897528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 sz="1400">
          <a:latin typeface="Arial Black" panose="020B0A04020102020204" pitchFamily="34" charset="0"/>
        </a:defRPr>
      </a:pPr>
      <a:endParaRPr lang="lv-LV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'izd pl'!$A$5:$B$5</c:f>
              <c:strCache>
                <c:ptCount val="2"/>
                <c:pt idx="0">
                  <c:v>Plāns </c:v>
                </c:pt>
                <c:pt idx="1">
                  <c:v>Fakts</c:v>
                </c:pt>
              </c:strCache>
            </c:strRef>
          </c:cat>
          <c:val>
            <c:numRef>
              <c:f>'izd pl'!$A$6:$B$6</c:f>
              <c:numCache>
                <c:formatCode>General</c:formatCode>
                <c:ptCount val="2"/>
                <c:pt idx="0">
                  <c:v>1906768</c:v>
                </c:pt>
                <c:pt idx="1">
                  <c:v>1473010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865-4CE4-9CBB-E7C72742C12B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65"/>
        <c:axId val="495266072"/>
        <c:axId val="489613832"/>
      </c:barChart>
      <c:catAx>
        <c:axId val="4952660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4000" b="1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lv-LV"/>
          </a:p>
        </c:txPr>
        <c:crossAx val="489613832"/>
        <c:crosses val="autoZero"/>
        <c:auto val="1"/>
        <c:lblAlgn val="ctr"/>
        <c:lblOffset val="100"/>
        <c:noMultiLvlLbl val="0"/>
      </c:catAx>
      <c:valAx>
        <c:axId val="489613832"/>
        <c:scaling>
          <c:orientation val="minMax"/>
        </c:scaling>
        <c:delete val="1"/>
        <c:axPos val="b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95266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explosion val="12"/>
          <c:dPt>
            <c:idx val="0"/>
            <c:bubble3D val="0"/>
            <c:explosion val="15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1-47B3-4246-84AE-3C40B274A2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3-47B3-4246-84AE-3C40B274A2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5-47B3-4246-84AE-3C40B274A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7-47B3-4246-84AE-3C40B274A2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9-47B3-4246-84AE-3C40B274A2A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7B3-4246-84AE-3C40B274A2AA}"/>
                </c:ext>
              </c:extLst>
            </c:dLbl>
            <c:dLbl>
              <c:idx val="1"/>
              <c:layout>
                <c:manualLayout>
                  <c:x val="-3.6111111111111108E-2"/>
                  <c:y val="2.77777777777777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B3-4246-84AE-3C40B274A2AA}"/>
                </c:ext>
              </c:extLst>
            </c:dLbl>
            <c:dLbl>
              <c:idx val="2"/>
              <c:layout>
                <c:manualLayout>
                  <c:x val="8.3333333333333332E-3"/>
                  <c:y val="0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B3-4246-84AE-3C40B274A2A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7-47B3-4246-84AE-3C40B274A2AA}"/>
                </c:ext>
              </c:extLst>
            </c:dLbl>
            <c:dLbl>
              <c:idx val="4"/>
              <c:layout>
                <c:manualLayout>
                  <c:x val="9.7222222222222224E-2"/>
                  <c:y val="9.259259259259258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spc="0" baseline="0">
                      <a:solidFill>
                        <a:schemeClr val="accent6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7B3-4246-84AE-3C40B274A2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spc="0" baseline="0">
                    <a:solidFill>
                      <a:schemeClr val="accent6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ieņ!$A$2:$A$6</c:f>
              <c:strCache>
                <c:ptCount val="5"/>
                <c:pt idx="0">
                  <c:v>Novada transferti</c:v>
                </c:pt>
                <c:pt idx="1">
                  <c:v>Maksas pakalpojumi</c:v>
                </c:pt>
                <c:pt idx="2">
                  <c:v>Nenodokļu ienēmumi</c:v>
                </c:pt>
                <c:pt idx="3">
                  <c:v>Līdzekļu atlikums uz gada sākumu</c:v>
                </c:pt>
                <c:pt idx="4">
                  <c:v>Valsts transferti</c:v>
                </c:pt>
              </c:strCache>
            </c:strRef>
          </c:cat>
          <c:val>
            <c:numRef>
              <c:f>ieņ!$B$2:$B$6</c:f>
              <c:numCache>
                <c:formatCode>General</c:formatCode>
                <c:ptCount val="5"/>
                <c:pt idx="0">
                  <c:v>1300785</c:v>
                </c:pt>
                <c:pt idx="1">
                  <c:v>165387</c:v>
                </c:pt>
                <c:pt idx="2">
                  <c:v>204850</c:v>
                </c:pt>
                <c:pt idx="3">
                  <c:v>343260</c:v>
                </c:pt>
                <c:pt idx="4">
                  <c:v>20234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7B3-4246-84AE-3C40B274A2AA}"/>
            </c:ext>
          </c:extLst>
        </c:ser>
        <c:ser>
          <c:idx val="1"/>
          <c:order val="1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C-47B3-4246-84AE-3C40B274A2A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0E-47B3-4246-84AE-3C40B274A2A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0-47B3-4246-84AE-3C40B274A2A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2-47B3-4246-84AE-3C40B274A2A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  <c:extLst>
              <c:ext xmlns:c16="http://schemas.microsoft.com/office/drawing/2014/chart" uri="{C3380CC4-5D6E-409C-BE32-E72D297353CC}">
                <c16:uniqueId val="{00000014-47B3-4246-84AE-3C40B274A2A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47B3-4246-84AE-3C40B274A2A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E-47B3-4246-84AE-3C40B274A2AA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0-47B3-4246-84AE-3C40B274A2AA}"/>
                </c:ext>
              </c:extLst>
            </c:dLbl>
            <c:dLbl>
              <c:idx val="3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2-47B3-4246-84AE-3C40B274A2AA}"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14-47B3-4246-84AE-3C40B274A2A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ieņ!$A$2:$A$6</c:f>
              <c:strCache>
                <c:ptCount val="5"/>
                <c:pt idx="0">
                  <c:v>Novada transferti</c:v>
                </c:pt>
                <c:pt idx="1">
                  <c:v>Maksas pakalpojumi</c:v>
                </c:pt>
                <c:pt idx="2">
                  <c:v>Nenodokļu ienēmumi</c:v>
                </c:pt>
                <c:pt idx="3">
                  <c:v>Līdzekļu atlikums uz gada sākumu</c:v>
                </c:pt>
                <c:pt idx="4">
                  <c:v>Valsts transferti</c:v>
                </c:pt>
              </c:strCache>
            </c:strRef>
          </c:cat>
          <c:val>
            <c:numRef>
              <c:f>ieņ!$C$2:$C$6</c:f>
              <c:numCache>
                <c:formatCode>0%</c:formatCode>
                <c:ptCount val="5"/>
                <c:pt idx="0">
                  <c:v>0.87</c:v>
                </c:pt>
                <c:pt idx="1">
                  <c:v>8.1000000000000003E-2</c:v>
                </c:pt>
                <c:pt idx="2">
                  <c:v>0.03</c:v>
                </c:pt>
                <c:pt idx="4">
                  <c:v>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47B3-4246-84AE-3C40B274A2AA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lv-LV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522020295900946E-2"/>
          <c:y val="6.4997451419653643E-2"/>
          <c:w val="0.86639581313942116"/>
          <c:h val="0.84503058296415623"/>
        </c:manualLayout>
      </c:layout>
      <c:pie3DChart>
        <c:varyColors val="1"/>
        <c:ser>
          <c:idx val="0"/>
          <c:order val="0"/>
          <c:explosion val="4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FFD-4169-B317-857EF43A9A3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FFD-4169-B317-857EF43A9A36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FFD-4169-B317-857EF43A9A36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FFD-4169-B317-857EF43A9A3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8FFD-4169-B317-857EF43A9A36}"/>
              </c:ext>
            </c:extLst>
          </c:dPt>
          <c:dLbls>
            <c:dLbl>
              <c:idx val="0"/>
              <c:layout>
                <c:manualLayout>
                  <c:x val="3.7702921163434738E-2"/>
                  <c:y val="0.1392706733915626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453025777576086"/>
                      <c:h val="0.1229994824179420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FFD-4169-B317-857EF43A9A36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lv-LV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002702924072407"/>
                      <c:h val="0.2097859192509061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FFD-4169-B317-857EF43A9A36}"/>
                </c:ext>
              </c:extLst>
            </c:dLbl>
            <c:dLbl>
              <c:idx val="4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5086192906261493"/>
                      <c:h val="7.442542885370519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9-8FFD-4169-B317-857EF43A9A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lv-LV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'izd sa'!$A$2:$A$6</c:f>
              <c:strCache>
                <c:ptCount val="5"/>
                <c:pt idx="0">
                  <c:v>Atlīdzība 32,1%</c:v>
                </c:pt>
                <c:pt idx="1">
                  <c:v>Preces un pakalpojumi 42,1%</c:v>
                </c:pt>
                <c:pt idx="2">
                  <c:v>Pamatkapitāla veidošana 17,0%</c:v>
                </c:pt>
                <c:pt idx="3">
                  <c:v>Aizņēmumu atmaksa 1,8%</c:v>
                </c:pt>
                <c:pt idx="4">
                  <c:v>APSD (algoto pagaidu sab.darbu) stipendijas 7,0%</c:v>
                </c:pt>
              </c:strCache>
            </c:strRef>
          </c:cat>
          <c:val>
            <c:numRef>
              <c:f>'izd sa'!$B$2:$B$6</c:f>
              <c:numCache>
                <c:formatCode>General</c:formatCode>
                <c:ptCount val="5"/>
                <c:pt idx="0">
                  <c:v>654064</c:v>
                </c:pt>
                <c:pt idx="1">
                  <c:v>856906</c:v>
                </c:pt>
                <c:pt idx="2">
                  <c:v>346873</c:v>
                </c:pt>
                <c:pt idx="3">
                  <c:v>35673</c:v>
                </c:pt>
                <c:pt idx="4">
                  <c:v>141000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FFD-4169-B317-857EF43A9A36}"/>
            </c:ext>
          </c:extLst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lv-LV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1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F93649C-DBF4-406D-8ABF-58B75DFB297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E7D2AA-2ED1-4369-854C-D429F5A77A3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1F351-83C5-430A-A85E-5C6154A60D60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FD5D3D-621E-448C-ACE4-60C20884C1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52A60B-6537-45F9-9BC5-69A975E694B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459686-2185-4A2E-A319-657B0B30F372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108278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A2DA7796-3F09-4C8F-9C0D-02E154F93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pakšvirsraksts 2">
            <a:extLst>
              <a:ext uri="{FF2B5EF4-FFF2-40B4-BE49-F238E27FC236}">
                <a16:creationId xmlns:a16="http://schemas.microsoft.com/office/drawing/2014/main" id="{84B43319-FEF0-4A44-8735-86D51F933B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v-LV"/>
              <a:t>Noklikšķiniet, lai rediģētu šablona apakšvirsraksta stilu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4148EAAE-8656-4F2C-84CE-CDC4E9F2C1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EBBF5992-4F2D-4FD1-9B71-12F0B6D83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F3242840-056D-410A-9282-D07ED8DC8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9035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8F8F523F-DECB-4279-9512-90F13C763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9F88C1FB-2F7B-4F52-827F-0866233ACF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B77BEDAB-AE77-4B9A-89F5-1492D71F5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449B6D17-CFA4-446C-9DFD-3F1CD0C7D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BD44C8F2-0C41-4059-B3F9-7D19D1F9A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327224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āls virsraksts 1">
            <a:extLst>
              <a:ext uri="{FF2B5EF4-FFF2-40B4-BE49-F238E27FC236}">
                <a16:creationId xmlns:a16="http://schemas.microsoft.com/office/drawing/2014/main" id="{56AAFC22-B21C-4476-8531-5F2977C9096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Vertikāls teksta vietturis 2">
            <a:extLst>
              <a:ext uri="{FF2B5EF4-FFF2-40B4-BE49-F238E27FC236}">
                <a16:creationId xmlns:a16="http://schemas.microsoft.com/office/drawing/2014/main" id="{D5DDFE56-B7D6-45E1-B73C-13A760ED55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89E197D-6264-4C0E-BF89-9CD85F904E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766C5B5-E400-4DF0-88F9-28EC3B07F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EC9BE27A-9049-4CB3-ACCB-1C0F73216B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63632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7C9AE8A-1B9E-4ADB-807C-2C435AA79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65E81B1-F702-4494-8E59-CCC3862DD5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82DB9496-A060-4AD9-A897-E701EB160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633DFE39-535B-4FA6-936C-91C250C8D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A4E70AED-1F17-44AF-9189-06309FE8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906626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2903B53-5296-4489-980E-B90C9E5503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2F5BD515-6A7E-4445-895E-6E886A59D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C82279E4-C7E4-4D6F-B9FD-61262F656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0FE1F15D-0A81-465B-9DFB-05C5BC560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D872B897-29EA-415D-BAE3-FA8FCCF61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61748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a blok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06CE1CEE-5D03-4BAE-A577-052A72DD82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4A9CB8F-A476-406A-BF30-644B88DFB6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43C96367-9DC8-418E-BF2F-E5755B4CF5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52D2EF8F-D24B-4AFA-9C78-2D55A5509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9AF0CD51-CF34-487F-B9F2-B68CBEE18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5F806401-3E29-4834-BF93-FFA905592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241946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9618A6C-65E6-43AA-B53F-D3901A575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618F5EF5-3F13-4A13-ACA1-66921880A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12D96E35-2FBC-45E5-95B2-EAF0CD7CBE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5" name="Teksta vietturis 4">
            <a:extLst>
              <a:ext uri="{FF2B5EF4-FFF2-40B4-BE49-F238E27FC236}">
                <a16:creationId xmlns:a16="http://schemas.microsoft.com/office/drawing/2014/main" id="{2CC9C606-B9FA-4E02-AAC2-29633EF9DA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6" name="Satura vietturis 5">
            <a:extLst>
              <a:ext uri="{FF2B5EF4-FFF2-40B4-BE49-F238E27FC236}">
                <a16:creationId xmlns:a16="http://schemas.microsoft.com/office/drawing/2014/main" id="{AF84E391-797F-45EC-9770-BDC5480139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7" name="Datuma vietturis 6">
            <a:extLst>
              <a:ext uri="{FF2B5EF4-FFF2-40B4-BE49-F238E27FC236}">
                <a16:creationId xmlns:a16="http://schemas.microsoft.com/office/drawing/2014/main" id="{DCA83BE6-EE62-4968-95E1-74842229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8" name="Kājenes vietturis 7">
            <a:extLst>
              <a:ext uri="{FF2B5EF4-FFF2-40B4-BE49-F238E27FC236}">
                <a16:creationId xmlns:a16="http://schemas.microsoft.com/office/drawing/2014/main" id="{4C88C65F-72FA-4890-A18A-4CB241FE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aida numura vietturis 8">
            <a:extLst>
              <a:ext uri="{FF2B5EF4-FFF2-40B4-BE49-F238E27FC236}">
                <a16:creationId xmlns:a16="http://schemas.microsoft.com/office/drawing/2014/main" id="{F9BD2446-4F83-4429-8994-82C35F5C9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146986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51227D1-3EA9-4A20-A2DF-620DFA7F1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Datuma vietturis 2">
            <a:extLst>
              <a:ext uri="{FF2B5EF4-FFF2-40B4-BE49-F238E27FC236}">
                <a16:creationId xmlns:a16="http://schemas.microsoft.com/office/drawing/2014/main" id="{9CF60B4F-59F0-46C8-8EF6-ED1EAFA6D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4" name="Kājenes vietturis 3">
            <a:extLst>
              <a:ext uri="{FF2B5EF4-FFF2-40B4-BE49-F238E27FC236}">
                <a16:creationId xmlns:a16="http://schemas.microsoft.com/office/drawing/2014/main" id="{21F12AE3-863E-4808-8F65-B46D5DEAC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aida numura vietturis 4">
            <a:extLst>
              <a:ext uri="{FF2B5EF4-FFF2-40B4-BE49-F238E27FC236}">
                <a16:creationId xmlns:a16="http://schemas.microsoft.com/office/drawing/2014/main" id="{732B2D4F-640A-46F5-9D8B-D7F963B47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1138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a vietturis 1">
            <a:extLst>
              <a:ext uri="{FF2B5EF4-FFF2-40B4-BE49-F238E27FC236}">
                <a16:creationId xmlns:a16="http://schemas.microsoft.com/office/drawing/2014/main" id="{FDA2441A-01AF-4FDE-AF22-0401FDB513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3" name="Kājenes vietturis 2">
            <a:extLst>
              <a:ext uri="{FF2B5EF4-FFF2-40B4-BE49-F238E27FC236}">
                <a16:creationId xmlns:a16="http://schemas.microsoft.com/office/drawing/2014/main" id="{FCD9BE14-AF3B-45B2-937F-D7639FB85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aida numura vietturis 3">
            <a:extLst>
              <a:ext uri="{FF2B5EF4-FFF2-40B4-BE49-F238E27FC236}">
                <a16:creationId xmlns:a16="http://schemas.microsoft.com/office/drawing/2014/main" id="{5939C8B7-50B8-4573-8D5D-A81A45BBF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830051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0CE9DF3-F9D9-4B53-8F2A-8AB69E7EA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F047CBBA-8456-4F80-8EC9-BC4161B6B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27EDD192-55A9-413A-A82C-0FEE1A3FE9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BAEABC68-2DB1-45BD-967E-15051282EE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DA2FE8C7-3241-4E55-A207-23E6821CB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A3E23857-1864-448C-84EF-325484F78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9179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4EAF008B-6579-4888-A3C7-E5AE3BBEF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lv-LV"/>
              <a:t>Rediģēt šablona virsraksta stilu</a:t>
            </a:r>
          </a:p>
        </p:txBody>
      </p:sp>
      <p:sp>
        <p:nvSpPr>
          <p:cNvPr id="3" name="Attēla vietturis 2">
            <a:extLst>
              <a:ext uri="{FF2B5EF4-FFF2-40B4-BE49-F238E27FC236}">
                <a16:creationId xmlns:a16="http://schemas.microsoft.com/office/drawing/2014/main" id="{F58F24D2-E66A-4025-8AB4-64C7C5476C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ksta vietturis 3">
            <a:extLst>
              <a:ext uri="{FF2B5EF4-FFF2-40B4-BE49-F238E27FC236}">
                <a16:creationId xmlns:a16="http://schemas.microsoft.com/office/drawing/2014/main" id="{53BCB634-0064-4D24-8614-66EA788361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v-LV"/>
              <a:t>Rediģēt šablona teksta stilus</a:t>
            </a:r>
          </a:p>
        </p:txBody>
      </p:sp>
      <p:sp>
        <p:nvSpPr>
          <p:cNvPr id="5" name="Datuma vietturis 4">
            <a:extLst>
              <a:ext uri="{FF2B5EF4-FFF2-40B4-BE49-F238E27FC236}">
                <a16:creationId xmlns:a16="http://schemas.microsoft.com/office/drawing/2014/main" id="{29104F51-F4F3-4C40-BFE1-EE2945234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5F663-A727-4454-8F77-202A8306F685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6" name="Kājenes vietturis 5">
            <a:extLst>
              <a:ext uri="{FF2B5EF4-FFF2-40B4-BE49-F238E27FC236}">
                <a16:creationId xmlns:a16="http://schemas.microsoft.com/office/drawing/2014/main" id="{6F2412C3-1D54-4CB2-A7A2-76BB1A4B8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aida numura vietturis 6">
            <a:extLst>
              <a:ext uri="{FF2B5EF4-FFF2-40B4-BE49-F238E27FC236}">
                <a16:creationId xmlns:a16="http://schemas.microsoft.com/office/drawing/2014/main" id="{06CC9A1E-485F-4578-94A7-E6A5E199E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85990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a vietturis 1">
            <a:extLst>
              <a:ext uri="{FF2B5EF4-FFF2-40B4-BE49-F238E27FC236}">
                <a16:creationId xmlns:a16="http://schemas.microsoft.com/office/drawing/2014/main" id="{81994E86-9405-4BFD-9733-3F6A6D525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Rediģēt šablona virsraksta stilu</a:t>
            </a:r>
          </a:p>
        </p:txBody>
      </p:sp>
      <p:sp>
        <p:nvSpPr>
          <p:cNvPr id="3" name="Teksta vietturis 2">
            <a:extLst>
              <a:ext uri="{FF2B5EF4-FFF2-40B4-BE49-F238E27FC236}">
                <a16:creationId xmlns:a16="http://schemas.microsoft.com/office/drawing/2014/main" id="{D93A3779-6D4D-4AD5-8A50-04FCCEDE01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Rediģēt šablona teksta stilus</a:t>
            </a:r>
          </a:p>
          <a:p>
            <a:pPr lvl="1"/>
            <a:r>
              <a:rPr lang="lv-LV"/>
              <a:t>Otrais līmenis</a:t>
            </a:r>
          </a:p>
          <a:p>
            <a:pPr lvl="2"/>
            <a:r>
              <a:rPr lang="lv-LV"/>
              <a:t>Trešais līmenis</a:t>
            </a:r>
          </a:p>
          <a:p>
            <a:pPr lvl="3"/>
            <a:r>
              <a:rPr lang="lv-LV"/>
              <a:t>Ceturtais līmenis</a:t>
            </a:r>
          </a:p>
          <a:p>
            <a:pPr lvl="4"/>
            <a:r>
              <a:rPr lang="lv-LV"/>
              <a:t>Piektais līmenis</a:t>
            </a:r>
          </a:p>
        </p:txBody>
      </p:sp>
      <p:sp>
        <p:nvSpPr>
          <p:cNvPr id="4" name="Datuma vietturis 3">
            <a:extLst>
              <a:ext uri="{FF2B5EF4-FFF2-40B4-BE49-F238E27FC236}">
                <a16:creationId xmlns:a16="http://schemas.microsoft.com/office/drawing/2014/main" id="{21B9C7F9-DC3C-4230-8CCA-F496429A87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5F663-A727-4454-8F77-202A8306F685}" type="datetimeFigureOut">
              <a:rPr lang="lv-LV" smtClean="0"/>
              <a:t>16.02.2022</a:t>
            </a:fld>
            <a:endParaRPr lang="lv-LV"/>
          </a:p>
        </p:txBody>
      </p:sp>
      <p:sp>
        <p:nvSpPr>
          <p:cNvPr id="5" name="Kājenes vietturis 4">
            <a:extLst>
              <a:ext uri="{FF2B5EF4-FFF2-40B4-BE49-F238E27FC236}">
                <a16:creationId xmlns:a16="http://schemas.microsoft.com/office/drawing/2014/main" id="{5950762A-77A4-476B-81A0-53BA92C50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aida numura vietturis 5">
            <a:extLst>
              <a:ext uri="{FF2B5EF4-FFF2-40B4-BE49-F238E27FC236}">
                <a16:creationId xmlns:a16="http://schemas.microsoft.com/office/drawing/2014/main" id="{589BCD59-AB87-4B09-A836-C06F62CAF5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9F399A-A440-44EB-9910-2ACC827523DC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44139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E5D13D64-3DD2-45ED-BECE-4EA938F97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lv-LV" sz="32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Rēzeknes novada pašvaldības iestādes «Maltas apvienības pārvalde» struktūrvienības «Silmalas pagasta pārvalde» budžeta plāns 2022. gadam</a:t>
            </a:r>
          </a:p>
        </p:txBody>
      </p:sp>
      <p:pic>
        <p:nvPicPr>
          <p:cNvPr id="4" name="Рисунок 5" descr="ÐÐ°ÑÑÐ¸Ð½ÐºÐ¸ Ð¿Ð¾ Ð·Ð°Ð¿ÑÐ¾ÑÑ Silmalas pagasts">
            <a:extLst>
              <a:ext uri="{FF2B5EF4-FFF2-40B4-BE49-F238E27FC236}">
                <a16:creationId xmlns:a16="http://schemas.microsoft.com/office/drawing/2014/main" id="{CC93AB26-E12D-4B64-94FE-2D493F67016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92897" y="1945972"/>
            <a:ext cx="9190653" cy="4912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704580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4446DD0-7674-44FA-B4A2-A299F4B0F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690689"/>
          </a:xfrm>
        </p:spPr>
        <p:txBody>
          <a:bodyPr>
            <a:normAutofit/>
          </a:bodyPr>
          <a:lstStyle/>
          <a:p>
            <a:pPr algn="ctr"/>
            <a:r>
              <a:rPr lang="lv-LV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2022.gada budžeta izdevumi atbilstoši ekonomiskajām kategorijām</a:t>
            </a:r>
            <a:br>
              <a:rPr lang="lv-LV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lv-LV" sz="36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Kopā </a:t>
            </a:r>
            <a:r>
              <a:rPr lang="lv-LV" sz="3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2 034 516 EUR</a:t>
            </a:r>
          </a:p>
        </p:txBody>
      </p:sp>
      <p:graphicFrame>
        <p:nvGraphicFramePr>
          <p:cNvPr id="7" name="Satura vietturis 6">
            <a:extLst>
              <a:ext uri="{FF2B5EF4-FFF2-40B4-BE49-F238E27FC236}">
                <a16:creationId xmlns:a16="http://schemas.microsoft.com/office/drawing/2014/main" id="{BB58A841-3484-4081-9AC6-8BD865D315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6022640"/>
              </p:ext>
            </p:extLst>
          </p:nvPr>
        </p:nvGraphicFramePr>
        <p:xfrm>
          <a:off x="279918" y="1558212"/>
          <a:ext cx="11793894" cy="5085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8448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C958F75-53C7-44E2-AAA5-6B726362D3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3600" dirty="0">
                <a:solidFill>
                  <a:srgbClr val="70AD47">
                    <a:lumMod val="75000"/>
                  </a:srgbClr>
                </a:solidFill>
                <a:latin typeface="Arial Black" panose="020B0A04020102020204" pitchFamily="34" charset="0"/>
              </a:rPr>
              <a:t>2022.gada budžeta izdevumi atbilstoši funkcionālajām kategorijām </a:t>
            </a:r>
            <a:br>
              <a:rPr lang="lv-LV" sz="3600" dirty="0">
                <a:solidFill>
                  <a:srgbClr val="70AD47">
                    <a:lumMod val="75000"/>
                  </a:srgbClr>
                </a:solidFill>
                <a:latin typeface="Arial Black" panose="020B0A04020102020204" pitchFamily="34" charset="0"/>
              </a:rPr>
            </a:br>
            <a:r>
              <a:rPr lang="lv-LV" sz="3600" dirty="0">
                <a:solidFill>
                  <a:schemeClr val="accent4">
                    <a:lumMod val="75000"/>
                  </a:schemeClr>
                </a:solidFill>
                <a:latin typeface="Arial Black" panose="020B0A04020102020204" pitchFamily="34" charset="0"/>
              </a:rPr>
              <a:t>Kopā 2 034 516 EUR</a:t>
            </a:r>
            <a:endParaRPr lang="lv-LV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A678AE9E-F17D-4511-86A7-5E8E11F5B5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227176"/>
              </p:ext>
            </p:extLst>
          </p:nvPr>
        </p:nvGraphicFramePr>
        <p:xfrm>
          <a:off x="321013" y="1605064"/>
          <a:ext cx="11556459" cy="506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39570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81A6866-C4F4-4ACA-812A-4F548BA58B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3200" b="1" dirty="0">
                <a:solidFill>
                  <a:schemeClr val="accent6">
                    <a:lumMod val="75000"/>
                  </a:schemeClr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</a:rPr>
              <a:t>Izdevumu īpatsvars  2022. gadā</a:t>
            </a:r>
            <a:endParaRPr lang="lv-LV" sz="3200" dirty="0">
              <a:solidFill>
                <a:schemeClr val="accent6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2A45A544-2139-487E-A426-54B672677DF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7684824"/>
              </p:ext>
            </p:extLst>
          </p:nvPr>
        </p:nvGraphicFramePr>
        <p:xfrm>
          <a:off x="544748" y="1459150"/>
          <a:ext cx="11118715" cy="5398850"/>
        </p:xfrm>
        <a:graphic>
          <a:graphicData uri="http://schemas.openxmlformats.org/drawingml/2006/table">
            <a:tbl>
              <a:tblPr firstRow="1" firstCol="1" bandRow="1"/>
              <a:tblGrid>
                <a:gridCol w="8556200">
                  <a:extLst>
                    <a:ext uri="{9D8B030D-6E8A-4147-A177-3AD203B41FA5}">
                      <a16:colId xmlns:a16="http://schemas.microsoft.com/office/drawing/2014/main" val="2917378333"/>
                    </a:ext>
                  </a:extLst>
                </a:gridCol>
                <a:gridCol w="2562515">
                  <a:extLst>
                    <a:ext uri="{9D8B030D-6E8A-4147-A177-3AD203B41FA5}">
                      <a16:colId xmlns:a16="http://schemas.microsoft.com/office/drawing/2014/main" val="971442743"/>
                    </a:ext>
                  </a:extLst>
                </a:gridCol>
              </a:tblGrid>
              <a:tr h="79540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Rādītājs </a:t>
                      </a:r>
                      <a:endParaRPr lang="lv-LV" sz="20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Plāns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7188848"/>
                  </a:ext>
                </a:extLst>
              </a:tr>
              <a:tr h="58340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visu izdevumu apjoms EUR uz 1 iedz.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843,50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00581605"/>
                  </a:ext>
                </a:extLst>
              </a:tr>
              <a:tr h="568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vispārējo valdības dienestu izdevumi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7274025"/>
                  </a:ext>
                </a:extLst>
              </a:tr>
              <a:tr h="862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vispārējo valdības dienestu izdevumi EUR uz 1 iedz.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45,69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8615983"/>
                  </a:ext>
                </a:extLst>
              </a:tr>
              <a:tr h="5681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atlīdzības īpatsvars kopējā budžetā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32,1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5079724"/>
                  </a:ext>
                </a:extLst>
              </a:tr>
              <a:tr h="86296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iestādes administrācijas atlīdzības īpatsvars kopējā budžetā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2,8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0279700"/>
                  </a:ext>
                </a:extLst>
              </a:tr>
              <a:tr h="11577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iestādes administrācijas atlīdzības īpatsvars kopējā budžetā EUR uz 1 iedz.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lv-LV" sz="2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23,69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87543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987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526D1A0-D659-4F4B-9B14-000C3290B2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Pašvaldības dzīvojamais fonds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0E2FCF90-A65C-4310-A5E8-DA914A16D60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Pašvaldības dzīvokļu skaits uz 01.01.2022.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3F3B29AF-AB5D-40AE-A962-7504BD44BA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Izīrēti dzīvokļi</a:t>
            </a:r>
          </a:p>
          <a:p>
            <a:endParaRPr lang="lv-LV" dirty="0"/>
          </a:p>
        </p:txBody>
      </p:sp>
      <p:sp>
        <p:nvSpPr>
          <p:cNvPr id="8" name="Rullis: horizontāls 7">
            <a:extLst>
              <a:ext uri="{FF2B5EF4-FFF2-40B4-BE49-F238E27FC236}">
                <a16:creationId xmlns:a16="http://schemas.microsoft.com/office/drawing/2014/main" id="{8639461E-9B3A-4B5E-B795-F3DFF0625222}"/>
              </a:ext>
            </a:extLst>
          </p:cNvPr>
          <p:cNvSpPr/>
          <p:nvPr/>
        </p:nvSpPr>
        <p:spPr>
          <a:xfrm>
            <a:off x="7333860" y="2780523"/>
            <a:ext cx="3032449" cy="2770258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4800" dirty="0">
                <a:latin typeface="Arial Black" panose="020B0A04020102020204" pitchFamily="34" charset="0"/>
              </a:rPr>
              <a:t>24</a:t>
            </a:r>
          </a:p>
        </p:txBody>
      </p:sp>
      <p:sp>
        <p:nvSpPr>
          <p:cNvPr id="9" name="Runas burbulis: taisnstūrveida ar noapaļotiem stūriem 8">
            <a:extLst>
              <a:ext uri="{FF2B5EF4-FFF2-40B4-BE49-F238E27FC236}">
                <a16:creationId xmlns:a16="http://schemas.microsoft.com/office/drawing/2014/main" id="{7D1F438A-190B-4A80-B3E1-2938B0F43D06}"/>
              </a:ext>
            </a:extLst>
          </p:cNvPr>
          <p:cNvSpPr/>
          <p:nvPr/>
        </p:nvSpPr>
        <p:spPr>
          <a:xfrm>
            <a:off x="1529286" y="2939142"/>
            <a:ext cx="2260498" cy="2277603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5400" dirty="0">
                <a:latin typeface="Arial Black" panose="020B0A04020102020204" pitchFamily="34" charset="0"/>
              </a:rPr>
              <a:t>27</a:t>
            </a:r>
          </a:p>
        </p:txBody>
      </p:sp>
      <p:sp>
        <p:nvSpPr>
          <p:cNvPr id="11" name="Bultiņa: pa labi 10">
            <a:extLst>
              <a:ext uri="{FF2B5EF4-FFF2-40B4-BE49-F238E27FC236}">
                <a16:creationId xmlns:a16="http://schemas.microsoft.com/office/drawing/2014/main" id="{9E41A6F1-2D14-4B01-949A-6FD6A6AEFBCC}"/>
              </a:ext>
            </a:extLst>
          </p:cNvPr>
          <p:cNvSpPr/>
          <p:nvPr/>
        </p:nvSpPr>
        <p:spPr>
          <a:xfrm>
            <a:off x="3789784" y="3429000"/>
            <a:ext cx="3544076" cy="123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58443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BBAFE90-F8D5-4653-9E25-9C667D4DA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Pagasta ceļu uzturēšanas izdevumi Kopā 107010 EUR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864CFD7A-B320-4729-B08B-0AF3D82EF8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90600" y="1637379"/>
            <a:ext cx="5181600" cy="4351338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Pagasta ceļu un ielu skaits</a:t>
            </a:r>
          </a:p>
          <a:p>
            <a:pPr marL="0" indent="0">
              <a:buNone/>
            </a:pPr>
            <a:endParaRPr lang="lv-LV" dirty="0"/>
          </a:p>
        </p:txBody>
      </p:sp>
      <p:sp>
        <p:nvSpPr>
          <p:cNvPr id="4" name="Satura vietturis 3">
            <a:extLst>
              <a:ext uri="{FF2B5EF4-FFF2-40B4-BE49-F238E27FC236}">
                <a16:creationId xmlns:a16="http://schemas.microsoft.com/office/drawing/2014/main" id="{B16F2952-27E6-4AD1-87FF-BBB363528D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637379"/>
            <a:ext cx="5181600" cy="4539584"/>
          </a:xfrm>
        </p:spPr>
        <p:txBody>
          <a:bodyPr/>
          <a:lstStyle/>
          <a:p>
            <a:pPr marL="0" indent="0">
              <a:buNone/>
            </a:pPr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Pagasta ceļu un ielu garums km</a:t>
            </a:r>
          </a:p>
        </p:txBody>
      </p:sp>
      <p:sp>
        <p:nvSpPr>
          <p:cNvPr id="6" name="Blokshēma: secīgās piekļuves krātuve 5">
            <a:extLst>
              <a:ext uri="{FF2B5EF4-FFF2-40B4-BE49-F238E27FC236}">
                <a16:creationId xmlns:a16="http://schemas.microsoft.com/office/drawing/2014/main" id="{54A9F7D9-30F3-402F-84B0-435192A19D64}"/>
              </a:ext>
            </a:extLst>
          </p:cNvPr>
          <p:cNvSpPr/>
          <p:nvPr/>
        </p:nvSpPr>
        <p:spPr>
          <a:xfrm>
            <a:off x="990600" y="2249446"/>
            <a:ext cx="3918857" cy="3517640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3600" dirty="0">
                <a:latin typeface="Arial Black" panose="020B0A04020102020204" pitchFamily="34" charset="0"/>
              </a:rPr>
              <a:t>53 ceļi un 28 ielas</a:t>
            </a:r>
          </a:p>
        </p:txBody>
      </p:sp>
      <p:sp>
        <p:nvSpPr>
          <p:cNvPr id="7" name="Rullis: horizontāls 6">
            <a:extLst>
              <a:ext uri="{FF2B5EF4-FFF2-40B4-BE49-F238E27FC236}">
                <a16:creationId xmlns:a16="http://schemas.microsoft.com/office/drawing/2014/main" id="{8A101750-EFAD-44EA-A483-DD952BD25474}"/>
              </a:ext>
            </a:extLst>
          </p:cNvPr>
          <p:cNvSpPr/>
          <p:nvPr/>
        </p:nvSpPr>
        <p:spPr>
          <a:xfrm>
            <a:off x="6285690" y="2100924"/>
            <a:ext cx="4158342" cy="381468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4400" b="1" dirty="0"/>
              <a:t>121 km</a:t>
            </a:r>
          </a:p>
        </p:txBody>
      </p:sp>
    </p:spTree>
    <p:extLst>
      <p:ext uri="{BB962C8B-B14F-4D97-AF65-F5344CB8AC3E}">
        <p14:creationId xmlns:p14="http://schemas.microsoft.com/office/powerpoint/2010/main" val="233885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C3356E74-AA49-4B30-8BE7-DE98CF9B0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Kapitālie ieguldījumi 2022.gadā (1)</a:t>
            </a:r>
            <a:endParaRPr lang="lv-LV" dirty="0"/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3AA28C5C-C7DD-4F32-BEAE-B2734AA18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5943" y="1455576"/>
            <a:ext cx="11616612" cy="5243804"/>
          </a:xfrm>
        </p:spPr>
        <p:txBody>
          <a:bodyPr/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Kruķu kultūras nama pārbūves darbi (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256730 EUR</a:t>
            </a: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Labiekārtotā laukuma ierīkošana Štikānos (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11528 EUR</a:t>
            </a: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Ūdenstorņa modernizācija Vecružinā (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10000 EUR)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Dūņu glabātuves tehniskais projekts Gorņicā (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11140 EUR)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Silmalas pirmsskola izglītības iestādes pārbūves darbi (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10527 EUR</a:t>
            </a: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Rotaļu laukuma aprīkojums ar projektēšanu pirmsskolas izglītības  iestādē (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5408 EUR</a:t>
            </a: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5281705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B602C73-116E-4CF7-99C9-FF021CDB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Kapitālie ieguldījumi 2022.gadā (2)</a:t>
            </a:r>
            <a:endParaRPr lang="lv-LV" dirty="0"/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4A0C7F9A-C059-46FC-B201-893905704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3895" y="1446245"/>
            <a:ext cx="11597950" cy="5122506"/>
          </a:xfrm>
        </p:spPr>
        <p:txBody>
          <a:bodyPr>
            <a:normAutofit lnSpcReduction="10000"/>
          </a:bodyPr>
          <a:lstStyle/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Silmalas kultūras nama pārbūves projekta izstrāde un ekspertīze (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18523 EUR</a:t>
            </a: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Apkures iekārtas ierīkošana Parka ielas 3 mājai, Vecružinā (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15000 EUR</a:t>
            </a: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Apkures iekārtas ierīkošana Silmalas kultūras nama ēkai (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20000 EUR</a:t>
            </a: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Iekārtas un aprīkojuma iegāde Tiskādu vidusskolai (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5220 EUR</a:t>
            </a: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Aprīkojuma iegāde komunālai saimniecībai (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1790 EUR)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Datortehnikas iegāde pagasta pārvaldei, dienas centram, sociālajam dienestam un bibliotēkām, Silmalas kultūras namam (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6201 EUR</a:t>
            </a:r>
            <a:r>
              <a:rPr lang="lv-LV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endParaRPr lang="lv-LV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32196255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B602C73-116E-4CF7-99C9-FF021CDB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Pagasta plānotās investīcijas, projekti  2023.gadā (1)</a:t>
            </a:r>
            <a:endParaRPr lang="lv-LV" dirty="0"/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4A0C7F9A-C059-46FC-B201-893905704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6245"/>
            <a:ext cx="10515600" cy="5243804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Silmalas kultūras nama ēkas pārbūves darbi;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Silmalas pirmsskolas izglītības iestādes apžogojuma nomaiņas apliecinājuma kartes izstrāde, būvdarbi;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Kruķu bibliotēkai -žalūziju iegāde;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Tiskādu vidusskolas divu kabinetu remonts (mājturība, pirmsskolas);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lv-LV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Mauriņtraktora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iegāde Tiskādu vidusskolai;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b="1" dirty="0"/>
          </a:p>
        </p:txBody>
      </p:sp>
    </p:spTree>
    <p:extLst>
      <p:ext uri="{BB962C8B-B14F-4D97-AF65-F5344CB8AC3E}">
        <p14:creationId xmlns:p14="http://schemas.microsoft.com/office/powerpoint/2010/main" val="2892341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7B602C73-116E-4CF7-99C9-FF021CDBB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kumimoji="0" lang="lv-LV" sz="32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Pagasta plānotās investīcijas, projekti  2023.gadā (2)</a:t>
            </a:r>
            <a:endParaRPr lang="lv-LV" dirty="0"/>
          </a:p>
        </p:txBody>
      </p:sp>
      <p:sp>
        <p:nvSpPr>
          <p:cNvPr id="5" name="Satura vietturis 4">
            <a:extLst>
              <a:ext uri="{FF2B5EF4-FFF2-40B4-BE49-F238E27FC236}">
                <a16:creationId xmlns:a16="http://schemas.microsoft.com/office/drawing/2014/main" id="{4A0C7F9A-C059-46FC-B201-8939057048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473" y="1511558"/>
            <a:ext cx="10691327" cy="5187821"/>
          </a:xfrm>
        </p:spPr>
        <p:txBody>
          <a:bodyPr>
            <a:normAutofit/>
          </a:bodyPr>
          <a:lstStyle/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Dārzu ielas remonts, Štikāni (1100 m melnais segums);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Strādnieku ielas remonts, Kruķi (650 m melnais segums);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Teritorijas  labiekārtošana degradētas ēkas nojaukšanas vietā (Vecružina, Ezera iela 34);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buFont typeface="Wingdings" panose="05000000000000000000" pitchFamily="2" charset="2"/>
              <a:buChar char="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Stāvlaukuma izbūve (Vecružina, Lakstīgalu iela 5);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Ceļa Nr. 8802. Vecružina-</a:t>
            </a:r>
            <a:r>
              <a:rPr lang="lv-LV" sz="2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Kurteņi</a:t>
            </a:r>
            <a:r>
              <a:rPr lang="lv-LV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seguma atjaunošana.</a:t>
            </a:r>
            <a:endParaRPr lang="lv-LV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1820769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165B2D95-4F99-4CAF-8823-BAE02BB9E7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sz="40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Saules iela 4, Gorņica, Silmalas pagasts, Rēzeknes novads, LV 4630</a:t>
            </a:r>
            <a:br>
              <a:rPr lang="lv-LV" sz="40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</a:br>
            <a:r>
              <a:rPr lang="lv-LV" sz="4000" b="1" cap="all" dirty="0">
                <a:ln w="9000" cmpd="sng">
                  <a:solidFill>
                    <a:srgbClr val="84AA33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70AD47">
                    <a:lumMod val="75000"/>
                  </a:srgbClr>
                </a:soli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Tālr. 64644830</a:t>
            </a:r>
            <a:endParaRPr lang="lv-LV" dirty="0"/>
          </a:p>
        </p:txBody>
      </p:sp>
      <p:pic>
        <p:nvPicPr>
          <p:cNvPr id="5" name="Attēls 4">
            <a:extLst>
              <a:ext uri="{FF2B5EF4-FFF2-40B4-BE49-F238E27FC236}">
                <a16:creationId xmlns:a16="http://schemas.microsoft.com/office/drawing/2014/main" id="{5292240F-6AA5-45B6-8F13-385A1D9F6D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6792" y="1799617"/>
            <a:ext cx="8668140" cy="50583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9345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2B43BDA1-6056-48A7-B52A-F9DFF310E4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6866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Iedzīvotāju skaits (mīnus 44 cilvēki)</a:t>
            </a:r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C8C3E679-6F7B-43FF-9FAC-3CE3A8ECF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0276133"/>
              </p:ext>
            </p:extLst>
          </p:nvPr>
        </p:nvGraphicFramePr>
        <p:xfrm>
          <a:off x="2809188" y="2057400"/>
          <a:ext cx="8060974" cy="3494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C8C3E679-6F7B-43FF-9FAC-3CE3A8ECF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3586293"/>
              </p:ext>
            </p:extLst>
          </p:nvPr>
        </p:nvGraphicFramePr>
        <p:xfrm>
          <a:off x="1602557" y="1690688"/>
          <a:ext cx="9502218" cy="4898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C8C3E679-6F7B-43FF-9FAC-3CE3A8ECFEB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8323342"/>
              </p:ext>
            </p:extLst>
          </p:nvPr>
        </p:nvGraphicFramePr>
        <p:xfrm>
          <a:off x="1166327" y="1594227"/>
          <a:ext cx="10375640" cy="517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2102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39548F5A-C316-42C0-B8E8-6D47408CA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lv-LV" dirty="0">
                <a:solidFill>
                  <a:srgbClr val="70AD47">
                    <a:lumMod val="75000"/>
                  </a:srgbClr>
                </a:solidFill>
                <a:latin typeface="Arial Black" panose="020B0A04020102020204" pitchFamily="34" charset="0"/>
              </a:rPr>
              <a:t>Bezdarbnieku</a:t>
            </a:r>
            <a:r>
              <a:rPr kumimoji="0" lang="lv-LV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  <a:t> skaits (mīnus 4 cilvēki)</a:t>
            </a:r>
            <a:br>
              <a:rPr kumimoji="0" lang="lv-LV" sz="4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 Black" panose="020B0A04020102020204" pitchFamily="34" charset="0"/>
                <a:ea typeface="+mj-ea"/>
                <a:cs typeface="+mj-cs"/>
              </a:rPr>
            </a:br>
            <a:endParaRPr lang="lv-LV" dirty="0"/>
          </a:p>
        </p:txBody>
      </p:sp>
      <p:graphicFrame>
        <p:nvGraphicFramePr>
          <p:cNvPr id="5" name="Diagramma 4">
            <a:extLst>
              <a:ext uri="{FF2B5EF4-FFF2-40B4-BE49-F238E27FC236}">
                <a16:creationId xmlns:a16="http://schemas.microsoft.com/office/drawing/2014/main" id="{628E245F-0F71-416E-8BD5-DD150914243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4914810"/>
              </p:ext>
            </p:extLst>
          </p:nvPr>
        </p:nvGraphicFramePr>
        <p:xfrm>
          <a:off x="838200" y="1361871"/>
          <a:ext cx="10515600" cy="51310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26080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39FEBFB-7DC4-43F2-BC8F-61E685C1A0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2021.gada ieņēmumu plāna izpilde (EUR)- 95,2%</a:t>
            </a:r>
          </a:p>
        </p:txBody>
      </p:sp>
      <p:graphicFrame>
        <p:nvGraphicFramePr>
          <p:cNvPr id="4" name="Diagramma 3">
            <a:extLst>
              <a:ext uri="{FF2B5EF4-FFF2-40B4-BE49-F238E27FC236}">
                <a16:creationId xmlns:a16="http://schemas.microsoft.com/office/drawing/2014/main" id="{D4ECAF24-D99E-451F-BEAB-3DCB43FC97E0}"/>
              </a:ext>
            </a:extLst>
          </p:cNvPr>
          <p:cNvGraphicFramePr>
            <a:graphicFrameLocks/>
          </p:cNvGraphicFramePr>
          <p:nvPr/>
        </p:nvGraphicFramePr>
        <p:xfrm>
          <a:off x="3810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Diagramma 5">
            <a:extLst>
              <a:ext uri="{FF2B5EF4-FFF2-40B4-BE49-F238E27FC236}">
                <a16:creationId xmlns:a16="http://schemas.microsoft.com/office/drawing/2014/main" id="{D4ECAF24-D99E-451F-BEAB-3DCB43FC97E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452661"/>
              </p:ext>
            </p:extLst>
          </p:nvPr>
        </p:nvGraphicFramePr>
        <p:xfrm>
          <a:off x="583661" y="1690689"/>
          <a:ext cx="10943616" cy="48021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205185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FC58185D-8E68-4DC4-8DD7-51271007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2021.gada izdevumu plāna izpilde (EUR)-77,3%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BDAF34D6-D82B-4226-B72F-600E4205951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1444621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641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4CF8974-C6AD-4F67-A2EC-DDC6E144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Pirmā attīstības prioritāte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F1AC3FA-A151-4DF9-87AB-ADEB1BE71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4" name="Rullis: horizontāls 3">
            <a:extLst>
              <a:ext uri="{FF2B5EF4-FFF2-40B4-BE49-F238E27FC236}">
                <a16:creationId xmlns:a16="http://schemas.microsoft.com/office/drawing/2014/main" id="{9E1B35D4-2A66-4E49-A4C6-861049DD6E1F}"/>
              </a:ext>
            </a:extLst>
          </p:cNvPr>
          <p:cNvSpPr/>
          <p:nvPr/>
        </p:nvSpPr>
        <p:spPr>
          <a:xfrm>
            <a:off x="447869" y="1483567"/>
            <a:ext cx="2309327" cy="457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Arial Black" panose="020B0A04020102020204" pitchFamily="34" charset="0"/>
              </a:rPr>
              <a:t>Atpūta, kultūra, izdevumu īpatsvars 28,2 %</a:t>
            </a:r>
          </a:p>
        </p:txBody>
      </p:sp>
      <p:sp>
        <p:nvSpPr>
          <p:cNvPr id="5" name="Bultiņa: pa labi 4">
            <a:extLst>
              <a:ext uri="{FF2B5EF4-FFF2-40B4-BE49-F238E27FC236}">
                <a16:creationId xmlns:a16="http://schemas.microsoft.com/office/drawing/2014/main" id="{86309B0D-8ED1-4C53-AA7D-C7D6297DA88F}"/>
              </a:ext>
            </a:extLst>
          </p:cNvPr>
          <p:cNvSpPr/>
          <p:nvPr/>
        </p:nvSpPr>
        <p:spPr>
          <a:xfrm>
            <a:off x="2757196" y="2937032"/>
            <a:ext cx="2116494" cy="2355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Atbilst AP prioritātēm</a:t>
            </a:r>
          </a:p>
        </p:txBody>
      </p:sp>
      <p:sp>
        <p:nvSpPr>
          <p:cNvPr id="6" name="Blokshēma: secīgās piekļuves krātuve 5">
            <a:extLst>
              <a:ext uri="{FF2B5EF4-FFF2-40B4-BE49-F238E27FC236}">
                <a16:creationId xmlns:a16="http://schemas.microsoft.com/office/drawing/2014/main" id="{7BC49598-9BC1-45D9-98BC-1A270AE45474}"/>
              </a:ext>
            </a:extLst>
          </p:cNvPr>
          <p:cNvSpPr/>
          <p:nvPr/>
        </p:nvSpPr>
        <p:spPr>
          <a:xfrm>
            <a:off x="4873690" y="2015412"/>
            <a:ext cx="3270379" cy="357362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Arial Black" panose="020B0A04020102020204" pitchFamily="34" charset="0"/>
              </a:rPr>
              <a:t>VP3, RV10.  Kultūra</a:t>
            </a:r>
          </a:p>
        </p:txBody>
      </p:sp>
      <p:sp>
        <p:nvSpPr>
          <p:cNvPr id="7" name="Blokshēma: secīgās piekļuves krātuve 6">
            <a:extLst>
              <a:ext uri="{FF2B5EF4-FFF2-40B4-BE49-F238E27FC236}">
                <a16:creationId xmlns:a16="http://schemas.microsoft.com/office/drawing/2014/main" id="{5334FAEF-C65D-449E-9901-457927304270}"/>
              </a:ext>
            </a:extLst>
          </p:cNvPr>
          <p:cNvSpPr/>
          <p:nvPr/>
        </p:nvSpPr>
        <p:spPr>
          <a:xfrm>
            <a:off x="8369559" y="1950097"/>
            <a:ext cx="3209731" cy="363893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Arial Black" panose="020B0A04020102020204" pitchFamily="34" charset="0"/>
              </a:rPr>
              <a:t>VP3, RV5. Pārvalde</a:t>
            </a:r>
          </a:p>
        </p:txBody>
      </p:sp>
    </p:spTree>
    <p:extLst>
      <p:ext uri="{BB962C8B-B14F-4D97-AF65-F5344CB8AC3E}">
        <p14:creationId xmlns:p14="http://schemas.microsoft.com/office/powerpoint/2010/main" val="1885458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4CF8974-C6AD-4F67-A2EC-DDC6E1440A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Otrā attīstības prioritāte</a:t>
            </a: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EF1AC3FA-A151-4DF9-87AB-ADEB1BE71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b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07000"/>
              </a:lnSpc>
              <a:spcAft>
                <a:spcPts val="0"/>
              </a:spcAft>
              <a:buNone/>
            </a:pPr>
            <a:endParaRPr lang="lv-LV" sz="16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4" name="Rullis: horizontāls 3">
            <a:extLst>
              <a:ext uri="{FF2B5EF4-FFF2-40B4-BE49-F238E27FC236}">
                <a16:creationId xmlns:a16="http://schemas.microsoft.com/office/drawing/2014/main" id="{9E1B35D4-2A66-4E49-A4C6-861049DD6E1F}"/>
              </a:ext>
            </a:extLst>
          </p:cNvPr>
          <p:cNvSpPr/>
          <p:nvPr/>
        </p:nvSpPr>
        <p:spPr>
          <a:xfrm>
            <a:off x="167951" y="1483567"/>
            <a:ext cx="2589245" cy="457200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Arial Black" panose="020B0A04020102020204" pitchFamily="34" charset="0"/>
              </a:rPr>
              <a:t>Izglītība, izdevumu īpatsvars 26,7 %</a:t>
            </a:r>
          </a:p>
        </p:txBody>
      </p:sp>
      <p:sp>
        <p:nvSpPr>
          <p:cNvPr id="5" name="Bultiņa: pa labi 4">
            <a:extLst>
              <a:ext uri="{FF2B5EF4-FFF2-40B4-BE49-F238E27FC236}">
                <a16:creationId xmlns:a16="http://schemas.microsoft.com/office/drawing/2014/main" id="{86309B0D-8ED1-4C53-AA7D-C7D6297DA88F}"/>
              </a:ext>
            </a:extLst>
          </p:cNvPr>
          <p:cNvSpPr/>
          <p:nvPr/>
        </p:nvSpPr>
        <p:spPr>
          <a:xfrm>
            <a:off x="2757196" y="2937032"/>
            <a:ext cx="2116494" cy="2355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Atbilst AP prioritātēm</a:t>
            </a:r>
          </a:p>
        </p:txBody>
      </p:sp>
      <p:sp>
        <p:nvSpPr>
          <p:cNvPr id="6" name="Blokshēma: secīgās piekļuves krātuve 5">
            <a:extLst>
              <a:ext uri="{FF2B5EF4-FFF2-40B4-BE49-F238E27FC236}">
                <a16:creationId xmlns:a16="http://schemas.microsoft.com/office/drawing/2014/main" id="{7BC49598-9BC1-45D9-98BC-1A270AE45474}"/>
              </a:ext>
            </a:extLst>
          </p:cNvPr>
          <p:cNvSpPr/>
          <p:nvPr/>
        </p:nvSpPr>
        <p:spPr>
          <a:xfrm>
            <a:off x="4873690" y="2015412"/>
            <a:ext cx="3270379" cy="357362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Arial Black" panose="020B0A04020102020204" pitchFamily="34" charset="0"/>
              </a:rPr>
              <a:t>VP1, RV2.  Izglītība</a:t>
            </a:r>
          </a:p>
        </p:txBody>
      </p:sp>
      <p:sp>
        <p:nvSpPr>
          <p:cNvPr id="7" name="Blokshēma: secīgās piekļuves krātuve 6">
            <a:extLst>
              <a:ext uri="{FF2B5EF4-FFF2-40B4-BE49-F238E27FC236}">
                <a16:creationId xmlns:a16="http://schemas.microsoft.com/office/drawing/2014/main" id="{5334FAEF-C65D-449E-9901-457927304270}"/>
              </a:ext>
            </a:extLst>
          </p:cNvPr>
          <p:cNvSpPr/>
          <p:nvPr/>
        </p:nvSpPr>
        <p:spPr>
          <a:xfrm>
            <a:off x="8369559" y="1950097"/>
            <a:ext cx="3209731" cy="3638939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Arial Black" panose="020B0A04020102020204" pitchFamily="34" charset="0"/>
              </a:rPr>
              <a:t>VP3, RV5. Pārvalde</a:t>
            </a:r>
          </a:p>
        </p:txBody>
      </p:sp>
    </p:spTree>
    <p:extLst>
      <p:ext uri="{BB962C8B-B14F-4D97-AF65-F5344CB8AC3E}">
        <p14:creationId xmlns:p14="http://schemas.microsoft.com/office/powerpoint/2010/main" val="45421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58CE48DC-5930-4CA2-AFE0-B0411191D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lv-LV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Trešā  attīstības prioritāte</a:t>
            </a:r>
            <a:endParaRPr lang="lv-LV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Satura vietturis 2">
            <a:extLst>
              <a:ext uri="{FF2B5EF4-FFF2-40B4-BE49-F238E27FC236}">
                <a16:creationId xmlns:a16="http://schemas.microsoft.com/office/drawing/2014/main" id="{988B0F18-2F1E-434D-9F84-FC683E146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lv-LV" sz="1600" b="1" i="1" dirty="0">
              <a:solidFill>
                <a:schemeClr val="accent2">
                  <a:lumMod val="75000"/>
                </a:schemeClr>
              </a:solidFill>
              <a:latin typeface="Arial Black" panose="020B0A040201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lv-LV" dirty="0"/>
          </a:p>
        </p:txBody>
      </p:sp>
      <p:sp>
        <p:nvSpPr>
          <p:cNvPr id="4" name="Rullis: horizontāls 3">
            <a:extLst>
              <a:ext uri="{FF2B5EF4-FFF2-40B4-BE49-F238E27FC236}">
                <a16:creationId xmlns:a16="http://schemas.microsoft.com/office/drawing/2014/main" id="{87B5FE64-EF58-4BBB-B3FD-CDB75D82BC13}"/>
              </a:ext>
            </a:extLst>
          </p:cNvPr>
          <p:cNvSpPr/>
          <p:nvPr/>
        </p:nvSpPr>
        <p:spPr>
          <a:xfrm>
            <a:off x="67986" y="1210360"/>
            <a:ext cx="4184305" cy="53184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2400" dirty="0">
                <a:latin typeface="Arial Black" panose="020B0A04020102020204" pitchFamily="34" charset="0"/>
              </a:rPr>
              <a:t>Teritoriju un mājokļu apsaimniekošana, izdevumu īpatsvars 26,7%</a:t>
            </a:r>
          </a:p>
        </p:txBody>
      </p:sp>
      <p:sp>
        <p:nvSpPr>
          <p:cNvPr id="5" name="Bultiņa: pa labi 4">
            <a:extLst>
              <a:ext uri="{FF2B5EF4-FFF2-40B4-BE49-F238E27FC236}">
                <a16:creationId xmlns:a16="http://schemas.microsoft.com/office/drawing/2014/main" id="{FAAB85FC-E309-4D87-989B-468F15DF345B}"/>
              </a:ext>
            </a:extLst>
          </p:cNvPr>
          <p:cNvSpPr/>
          <p:nvPr/>
        </p:nvSpPr>
        <p:spPr>
          <a:xfrm>
            <a:off x="4252291" y="2723143"/>
            <a:ext cx="1888921" cy="177692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sz="1400" dirty="0">
                <a:latin typeface="Arial Black" panose="020B0A04020102020204" pitchFamily="34" charset="0"/>
              </a:rPr>
              <a:t>Atbilst AP prioritātēm</a:t>
            </a:r>
          </a:p>
        </p:txBody>
      </p:sp>
      <p:sp>
        <p:nvSpPr>
          <p:cNvPr id="8" name="Piecstūris 7">
            <a:extLst>
              <a:ext uri="{FF2B5EF4-FFF2-40B4-BE49-F238E27FC236}">
                <a16:creationId xmlns:a16="http://schemas.microsoft.com/office/drawing/2014/main" id="{854349E8-4555-4033-B94C-DCA3A07017F1}"/>
              </a:ext>
            </a:extLst>
          </p:cNvPr>
          <p:cNvSpPr/>
          <p:nvPr/>
        </p:nvSpPr>
        <p:spPr>
          <a:xfrm>
            <a:off x="5636801" y="1336315"/>
            <a:ext cx="3283184" cy="2638719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VP3, RV14.</a:t>
            </a:r>
          </a:p>
          <a:p>
            <a:pPr algn="ctr"/>
            <a:r>
              <a:rPr lang="lv-LV" sz="1600" dirty="0">
                <a:latin typeface="Arial Black" panose="020B0A04020102020204" pitchFamily="34" charset="0"/>
              </a:rPr>
              <a:t>Mājokļi</a:t>
            </a:r>
          </a:p>
        </p:txBody>
      </p:sp>
      <p:sp>
        <p:nvSpPr>
          <p:cNvPr id="9" name="Runas burbulis: taisnstūrveida ar noapaļotiem stūriem 8">
            <a:extLst>
              <a:ext uri="{FF2B5EF4-FFF2-40B4-BE49-F238E27FC236}">
                <a16:creationId xmlns:a16="http://schemas.microsoft.com/office/drawing/2014/main" id="{9B4D0B16-E84B-45F1-8886-55ABC88CD284}"/>
              </a:ext>
            </a:extLst>
          </p:cNvPr>
          <p:cNvSpPr/>
          <p:nvPr/>
        </p:nvSpPr>
        <p:spPr>
          <a:xfrm>
            <a:off x="8919985" y="1384184"/>
            <a:ext cx="2303266" cy="1749776"/>
          </a:xfrm>
          <a:prstGeom prst="wedgeRound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VP3, RV12.</a:t>
            </a:r>
          </a:p>
          <a:p>
            <a:pPr algn="ctr"/>
            <a:r>
              <a:rPr lang="lv-LV" dirty="0">
                <a:latin typeface="Arial Black" panose="020B0A04020102020204" pitchFamily="34" charset="0"/>
              </a:rPr>
              <a:t>Infrastruktūra</a:t>
            </a:r>
          </a:p>
        </p:txBody>
      </p:sp>
      <p:sp>
        <p:nvSpPr>
          <p:cNvPr id="10" name="Blokshēma: secīgās piekļuves krātuve 9">
            <a:extLst>
              <a:ext uri="{FF2B5EF4-FFF2-40B4-BE49-F238E27FC236}">
                <a16:creationId xmlns:a16="http://schemas.microsoft.com/office/drawing/2014/main" id="{679676CA-528F-4BB8-975B-BE54BE13F2BD}"/>
              </a:ext>
            </a:extLst>
          </p:cNvPr>
          <p:cNvSpPr/>
          <p:nvPr/>
        </p:nvSpPr>
        <p:spPr>
          <a:xfrm>
            <a:off x="5641383" y="4094391"/>
            <a:ext cx="3164133" cy="208257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VP3, RV13.</a:t>
            </a:r>
          </a:p>
          <a:p>
            <a:pPr algn="ctr"/>
            <a:r>
              <a:rPr lang="lv-LV" dirty="0">
                <a:latin typeface="Arial Black" panose="020B0A04020102020204" pitchFamily="34" charset="0"/>
              </a:rPr>
              <a:t>Publiskā ārtelpa</a:t>
            </a:r>
          </a:p>
        </p:txBody>
      </p:sp>
      <p:sp>
        <p:nvSpPr>
          <p:cNvPr id="11" name="Ovāls 10">
            <a:extLst>
              <a:ext uri="{FF2B5EF4-FFF2-40B4-BE49-F238E27FC236}">
                <a16:creationId xmlns:a16="http://schemas.microsoft.com/office/drawing/2014/main" id="{054A88A1-5E77-473A-A7D4-EE6ED91B2FC7}"/>
              </a:ext>
            </a:extLst>
          </p:cNvPr>
          <p:cNvSpPr/>
          <p:nvPr/>
        </p:nvSpPr>
        <p:spPr>
          <a:xfrm>
            <a:off x="8805516" y="3268897"/>
            <a:ext cx="2919255" cy="27250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v-LV" dirty="0">
                <a:latin typeface="Arial Black" panose="020B0A04020102020204" pitchFamily="34" charset="0"/>
              </a:rPr>
              <a:t>VP3, RV5.</a:t>
            </a:r>
          </a:p>
          <a:p>
            <a:pPr algn="ctr"/>
            <a:r>
              <a:rPr lang="lv-LV" dirty="0">
                <a:latin typeface="Arial Black" panose="020B0A04020102020204" pitchFamily="34" charset="0"/>
              </a:rPr>
              <a:t>Pārvalde</a:t>
            </a:r>
          </a:p>
        </p:txBody>
      </p:sp>
    </p:spTree>
    <p:extLst>
      <p:ext uri="{BB962C8B-B14F-4D97-AF65-F5344CB8AC3E}">
        <p14:creationId xmlns:p14="http://schemas.microsoft.com/office/powerpoint/2010/main" val="3268513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>
            <a:extLst>
              <a:ext uri="{FF2B5EF4-FFF2-40B4-BE49-F238E27FC236}">
                <a16:creationId xmlns:a16="http://schemas.microsoft.com/office/drawing/2014/main" id="{95CF95EE-AE59-4936-AF44-4DCE756D2D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lv-LV" sz="4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2022. gada budžeta ieņēmumi</a:t>
            </a:r>
            <a:br>
              <a:rPr lang="lv-LV" sz="4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</a:br>
            <a:r>
              <a:rPr lang="lv-LV" sz="4000" b="1" dirty="0">
                <a:solidFill>
                  <a:schemeClr val="accent6">
                    <a:lumMod val="75000"/>
                  </a:schemeClr>
                </a:solidFill>
                <a:latin typeface="Arial Black" panose="020B0A04020102020204" pitchFamily="34" charset="0"/>
              </a:rPr>
              <a:t> Kopā 2 034 516 EUR</a:t>
            </a:r>
          </a:p>
        </p:txBody>
      </p:sp>
      <p:graphicFrame>
        <p:nvGraphicFramePr>
          <p:cNvPr id="6" name="Satura vietturis 5">
            <a:extLst>
              <a:ext uri="{FF2B5EF4-FFF2-40B4-BE49-F238E27FC236}">
                <a16:creationId xmlns:a16="http://schemas.microsoft.com/office/drawing/2014/main" id="{757A1800-65D9-4490-A6B7-297872920D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1023203"/>
              </p:ext>
            </p:extLst>
          </p:nvPr>
        </p:nvGraphicFramePr>
        <p:xfrm>
          <a:off x="587829" y="1595535"/>
          <a:ext cx="10982130" cy="5010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9459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dizain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1156</TotalTime>
  <Words>628</Words>
  <Application>Microsoft Office PowerPoint</Application>
  <PresentationFormat>Platekrāna</PresentationFormat>
  <Paragraphs>114</Paragraphs>
  <Slides>19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6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19</vt:i4>
      </vt:variant>
    </vt:vector>
  </HeadingPairs>
  <TitlesOfParts>
    <vt:vector size="26" baseType="lpstr">
      <vt:lpstr>Arial</vt:lpstr>
      <vt:lpstr>Arial Black</vt:lpstr>
      <vt:lpstr>Calibri</vt:lpstr>
      <vt:lpstr>Calibri Light</vt:lpstr>
      <vt:lpstr>Times New Roman</vt:lpstr>
      <vt:lpstr>Wingdings</vt:lpstr>
      <vt:lpstr>Office dizains</vt:lpstr>
      <vt:lpstr>Rēzeknes novada pašvaldības iestādes «Maltas apvienības pārvalde» struktūrvienības «Silmalas pagasta pārvalde» budžeta plāns 2022. gadam</vt:lpstr>
      <vt:lpstr>Iedzīvotāju skaits (mīnus 44 cilvēki)</vt:lpstr>
      <vt:lpstr>Bezdarbnieku skaits (mīnus 4 cilvēki) </vt:lpstr>
      <vt:lpstr>2021.gada ieņēmumu plāna izpilde (EUR)- 95,2%</vt:lpstr>
      <vt:lpstr>2021.gada izdevumu plāna izpilde (EUR)-77,3%</vt:lpstr>
      <vt:lpstr>Pirmā attīstības prioritāte</vt:lpstr>
      <vt:lpstr>Otrā attīstības prioritāte</vt:lpstr>
      <vt:lpstr>Trešā  attīstības prioritāte</vt:lpstr>
      <vt:lpstr>2022. gada budžeta ieņēmumi  Kopā 2 034 516 EUR</vt:lpstr>
      <vt:lpstr>2022.gada budžeta izdevumi atbilstoši ekonomiskajām kategorijām  Kopā 2 034 516 EUR</vt:lpstr>
      <vt:lpstr>2022.gada budžeta izdevumi atbilstoši funkcionālajām kategorijām  Kopā 2 034 516 EUR</vt:lpstr>
      <vt:lpstr>Izdevumu īpatsvars  2022. gadā</vt:lpstr>
      <vt:lpstr>Pašvaldības dzīvojamais fonds</vt:lpstr>
      <vt:lpstr>Pagasta ceļu uzturēšanas izdevumi Kopā 107010 EUR</vt:lpstr>
      <vt:lpstr>Kapitālie ieguldījumi 2022.gadā (1)</vt:lpstr>
      <vt:lpstr>Kapitālie ieguldījumi 2022.gadā (2)</vt:lpstr>
      <vt:lpstr>Pagasta plānotās investīcijas, projekti  2023.gadā (1)</vt:lpstr>
      <vt:lpstr>Pagasta plānotās investīcijas, projekti  2023.gadā (2)</vt:lpstr>
      <vt:lpstr>Saules iela 4, Gorņica, Silmalas pagasts, Rēzeknes novads, LV 4630 Tālr. 64644830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Silmalas pagasta budžeta tāmes 2019. gadam</dc:title>
  <dc:creator>Darbinieks</dc:creator>
  <cp:lastModifiedBy>Darbinieks</cp:lastModifiedBy>
  <cp:revision>108</cp:revision>
  <cp:lastPrinted>2019-01-23T13:36:59Z</cp:lastPrinted>
  <dcterms:created xsi:type="dcterms:W3CDTF">2019-01-21T12:33:31Z</dcterms:created>
  <dcterms:modified xsi:type="dcterms:W3CDTF">2022-02-16T10:13:10Z</dcterms:modified>
</cp:coreProperties>
</file>